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84" r:id="rId4"/>
    <p:sldId id="276" r:id="rId5"/>
    <p:sldId id="272" r:id="rId6"/>
    <p:sldId id="277" r:id="rId7"/>
    <p:sldId id="278" r:id="rId8"/>
    <p:sldId id="280" r:id="rId9"/>
    <p:sldId id="281" r:id="rId10"/>
    <p:sldId id="282" r:id="rId11"/>
    <p:sldId id="279" r:id="rId12"/>
    <p:sldId id="283" r:id="rId13"/>
  </p:sldIdLst>
  <p:sldSz cx="9144000" cy="6858000" type="screen4x3"/>
  <p:notesSz cx="6858000" cy="9144000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82B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85465" autoAdjust="0"/>
  </p:normalViewPr>
  <p:slideViewPr>
    <p:cSldViewPr>
      <p:cViewPr varScale="1">
        <p:scale>
          <a:sx n="136" d="100"/>
          <a:sy n="136" d="100"/>
        </p:scale>
        <p:origin x="23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alt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0CC39A-CDEE-4243-8D2C-E8BEC1E803F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21623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alt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Cliquez pour modifier les styles du texte du masque</a:t>
            </a:r>
          </a:p>
          <a:p>
            <a:pPr lvl="1"/>
            <a:r>
              <a:rPr lang="fr-CH" altLang="fr-FR"/>
              <a:t>Deuxième niveau</a:t>
            </a:r>
          </a:p>
          <a:p>
            <a:pPr lvl="2"/>
            <a:r>
              <a:rPr lang="fr-CH" altLang="fr-FR"/>
              <a:t>Troisième niveau</a:t>
            </a:r>
          </a:p>
          <a:p>
            <a:pPr lvl="3"/>
            <a:r>
              <a:rPr lang="fr-CH" altLang="fr-FR"/>
              <a:t>Quatrième niveau</a:t>
            </a:r>
          </a:p>
          <a:p>
            <a:pPr lvl="4"/>
            <a:r>
              <a:rPr lang="fr-CH" altLang="fr-FR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60C85E-383E-473E-BF85-0D8667B37552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850724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DCE dès 2013</a:t>
            </a:r>
          </a:p>
          <a:p>
            <a:r>
              <a:rPr lang="fr-CH" dirty="0" smtClean="0"/>
              <a:t>Commission</a:t>
            </a:r>
            <a:r>
              <a:rPr lang="fr-CH" baseline="0" dirty="0" smtClean="0"/>
              <a:t> Déchets et Ressources minérales dès 2013</a:t>
            </a:r>
          </a:p>
          <a:p>
            <a:r>
              <a:rPr lang="fr-CH" baseline="0" dirty="0" smtClean="0"/>
              <a:t>Sous-commission Ressources minérales dès 2013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0C85E-383E-473E-BF85-0D8667B37552}" type="slidenum">
              <a:rPr lang="fr-CH" altLang="fr-FR" smtClean="0"/>
              <a:pPr/>
              <a:t>5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20429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Plusieurs aides à l’exécution de l’OFEV.</a:t>
            </a:r>
            <a:r>
              <a:rPr lang="fr-CH" baseline="0" dirty="0" smtClean="0"/>
              <a:t> Concrétisation de l’OLED. Un des modules concernera les matériaux </a:t>
            </a:r>
            <a:r>
              <a:rPr lang="fr-CH" baseline="0" dirty="0" smtClean="0"/>
              <a:t>recyclés</a:t>
            </a:r>
          </a:p>
          <a:p>
            <a:r>
              <a:rPr lang="fr-CH" baseline="0" dirty="0" smtClean="0"/>
              <a:t>Déchets de chantier minéraux : les matériaux bitumineux et non bitumineux, les bétons de démolition et les matériaux minéraux de démolition </a:t>
            </a:r>
            <a:r>
              <a:rPr lang="fr-CH" baseline="0" smtClean="0"/>
              <a:t>non triés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0C85E-383E-473E-BF85-0D8667B37552}" type="slidenum">
              <a:rPr lang="fr-CH" altLang="fr-FR" smtClean="0"/>
              <a:pPr/>
              <a:t>7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59986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658938"/>
            <a:ext cx="7772400" cy="1082675"/>
          </a:xfrm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>
            <a:lvl1pPr algn="ctr">
              <a:lnSpc>
                <a:spcPct val="170000"/>
              </a:lnSpc>
              <a:defRPr sz="3600"/>
            </a:lvl1pPr>
          </a:lstStyle>
          <a:p>
            <a:pPr lvl="0"/>
            <a:r>
              <a:rPr lang="fr-FR" altLang="fr-FR" noProof="0"/>
              <a:t>Modifiez le style du titre</a:t>
            </a:r>
            <a:endParaRPr lang="fr-CH" altLang="fr-FR" noProof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69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/>
              <a:t>Modifier le style des sous-titres du masque</a:t>
            </a:r>
            <a:endParaRPr lang="fr-CH" altLang="fr-FR" noProof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10248" name="Picture 8" descr="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863" y="6081713"/>
            <a:ext cx="7016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 dirty="0"/>
              <a:t>Service de la mobilité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A2C58A-10CB-4281-B699-7312D873C0A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09754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215900"/>
            <a:ext cx="2108200" cy="61658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15900"/>
            <a:ext cx="6175375" cy="61658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 dirty="0"/>
              <a:t>Service de la mobilité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5362EC-94D1-42B2-BFD4-F730CA11F9E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95682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 dirty="0"/>
              <a:t>Service de la mobilité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15F3A9-7DD0-4816-81EA-29B20E883799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31343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 dirty="0"/>
              <a:t>Service de la mobilité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27278-3781-4029-9CCA-A2BA6F1F81B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90046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 dirty="0"/>
              <a:t>Service de la mobilité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A8AC6-5E8E-47C2-9E4E-01EAF2C9324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03378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 dirty="0"/>
              <a:t>Service de la mobilité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ADEB32-A369-45A0-8807-FF226695BC1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96940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 dirty="0"/>
              <a:t>Service de la mobilité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A60AD4-1A82-4AF6-A423-0E64B62F8869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79037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 dirty="0"/>
              <a:t>Service de la mobilité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C9F3F8-734D-40AC-B048-8A3BA37EC3E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11672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 dirty="0"/>
              <a:t>Service de la mobilité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F3DAB4-2BA1-4673-AF1B-35B3651DBE2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97853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 dirty="0"/>
              <a:t>Service de la mobilité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91E3B4-957C-44B4-AAB8-5D6C8D969A91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33350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43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Cliquez pour modifier les styles </a:t>
            </a:r>
          </a:p>
          <a:p>
            <a:pPr lvl="1"/>
            <a:r>
              <a:rPr lang="fr-CH" altLang="fr-FR"/>
              <a:t>Deuxième niveau</a:t>
            </a:r>
          </a:p>
          <a:p>
            <a:pPr lvl="2"/>
            <a:r>
              <a:rPr lang="fr-CH" altLang="fr-FR"/>
              <a:t>Troisième niveau</a:t>
            </a:r>
          </a:p>
          <a:p>
            <a:pPr lvl="3"/>
            <a:r>
              <a:rPr lang="fr-CH" altLang="fr-FR"/>
              <a:t>Quatrième niveau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250" y="6521450"/>
            <a:ext cx="7616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CH" altLang="fr-FR" dirty="0"/>
              <a:t>Service de la mobilité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1044" name="Picture 20" descr="logo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450" y="6083300"/>
            <a:ext cx="7016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" y="6681788"/>
            <a:ext cx="43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ECA4F02-0280-40F8-ACF3-34EDDE1B20DA}" type="slidenum">
              <a:rPr lang="fr-CH" altLang="fr-FR" smtClean="0"/>
              <a:pPr/>
              <a:t>‹N°›</a:t>
            </a:fld>
            <a:endParaRPr lang="fr-CH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E1282B"/>
          </a:solidFill>
          <a:latin typeface="+mn-lt"/>
        </a:defRPr>
      </a:lvl2pPr>
      <a:lvl3pPr marL="1143000" indent="-22066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-wbv.ch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s.ch/web/sdm/document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71706"/>
            <a:ext cx="7772400" cy="2657138"/>
          </a:xfrm>
          <a:ln w="28575"/>
        </p:spPr>
        <p:txBody>
          <a:bodyPr/>
          <a:lstStyle/>
          <a:p>
            <a:pPr>
              <a:lnSpc>
                <a:spcPts val="5000"/>
              </a:lnSpc>
            </a:pPr>
            <a:r>
              <a:rPr lang="fr-FR" altLang="fr-FR" dirty="0" smtClean="0"/>
              <a:t>Développement de l’économie circulaire pour le recyclage des enrobés bitumineux, des graves et des bétons</a:t>
            </a:r>
            <a:endParaRPr lang="fr-FR" altLang="fr-FR" sz="2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E1282B"/>
                </a:solidFill>
              </a:rPr>
              <a:t>Etat du Valais</a:t>
            </a:r>
          </a:p>
          <a:p>
            <a:r>
              <a:rPr lang="fr-FR" altLang="fr-FR" dirty="0">
                <a:solidFill>
                  <a:srgbClr val="E1282B"/>
                </a:solidFill>
              </a:rPr>
              <a:t>Service de la mobilité</a:t>
            </a:r>
          </a:p>
          <a:p>
            <a:endParaRPr lang="fr-FR" altLang="fr-FR" dirty="0">
              <a:solidFill>
                <a:srgbClr val="E1282B"/>
              </a:solidFill>
            </a:endParaRPr>
          </a:p>
          <a:p>
            <a:r>
              <a:rPr lang="fr-FR" altLang="fr-FR" sz="2000" dirty="0" smtClean="0">
                <a:solidFill>
                  <a:srgbClr val="E1282B"/>
                </a:solidFill>
              </a:rPr>
              <a:t>40ème anniversaire de l’AVST, sept. 2021</a:t>
            </a:r>
            <a:endParaRPr lang="fr-FR" altLang="fr-FR" sz="2000" dirty="0">
              <a:solidFill>
                <a:srgbClr val="E128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la mobilité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F3A9-7DD0-4816-81EA-29B20E883799}" type="slidenum">
              <a:rPr lang="fr-CH" altLang="fr-FR" smtClean="0"/>
              <a:pPr/>
              <a:t>10</a:t>
            </a:fld>
            <a:endParaRPr lang="fr-CH" alt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68969" y="1602984"/>
            <a:ext cx="8424862" cy="460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E1282B"/>
                </a:solidFill>
                <a:latin typeface="+mn-lt"/>
              </a:defRPr>
            </a:lvl2pPr>
            <a:lvl3pPr marL="1143000" indent="-2206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 kern="0" dirty="0" smtClean="0"/>
              <a:t>Destinataires</a:t>
            </a:r>
          </a:p>
          <a:p>
            <a:pPr lvl="1"/>
            <a:r>
              <a:rPr lang="fr-CH" kern="0" dirty="0" smtClean="0"/>
              <a:t>Maitres d’ouvrages (</a:t>
            </a:r>
            <a:r>
              <a:rPr lang="fr-CH" kern="0" dirty="0" err="1" smtClean="0"/>
              <a:t>yc</a:t>
            </a:r>
            <a:r>
              <a:rPr lang="fr-CH" kern="0" dirty="0" smtClean="0"/>
              <a:t> communes)</a:t>
            </a:r>
          </a:p>
          <a:p>
            <a:pPr lvl="1"/>
            <a:r>
              <a:rPr lang="fr-CH" kern="0" dirty="0" smtClean="0"/>
              <a:t>Ingénieurs</a:t>
            </a:r>
          </a:p>
          <a:p>
            <a:pPr lvl="1"/>
            <a:r>
              <a:rPr lang="fr-CH" kern="0" dirty="0" smtClean="0"/>
              <a:t>Entrepreneurs</a:t>
            </a:r>
          </a:p>
          <a:p>
            <a:pPr lvl="1"/>
            <a:r>
              <a:rPr lang="fr-CH" kern="0" dirty="0" smtClean="0"/>
              <a:t>Fournisseurs</a:t>
            </a:r>
          </a:p>
          <a:p>
            <a:pPr marL="342900" lvl="1" indent="-342900">
              <a:buSzPct val="70000"/>
              <a:buFontTx/>
              <a:buBlip>
                <a:blip r:embed="rId3"/>
              </a:buBlip>
            </a:pPr>
            <a:r>
              <a:rPr lang="fr-CH" sz="2400" kern="0" dirty="0" smtClean="0">
                <a:solidFill>
                  <a:schemeClr val="tx1"/>
                </a:solidFill>
                <a:ea typeface="+mn-ea"/>
                <a:cs typeface="+mn-cs"/>
              </a:rPr>
              <a:t>Le guide inclut notamment 3 chapitres spécifiques :</a:t>
            </a:r>
          </a:p>
          <a:p>
            <a:pPr marL="742950" lvl="2" indent="-342900">
              <a:buSzPct val="70000"/>
              <a:buFontTx/>
              <a:buBlip>
                <a:blip r:embed="rId3"/>
              </a:buBlip>
            </a:pPr>
            <a:r>
              <a:rPr lang="fr-CH" sz="2200" kern="0" dirty="0" smtClean="0">
                <a:ea typeface="+mn-ea"/>
                <a:cs typeface="+mn-cs"/>
              </a:rPr>
              <a:t>Enrobés de recyclage</a:t>
            </a:r>
          </a:p>
          <a:p>
            <a:pPr marL="742950" lvl="2" indent="-342900">
              <a:buSzPct val="70000"/>
              <a:buFontTx/>
              <a:buBlip>
                <a:blip r:embed="rId3"/>
              </a:buBlip>
            </a:pPr>
            <a:r>
              <a:rPr lang="fr-CH" sz="2200" kern="0" dirty="0" smtClean="0">
                <a:ea typeface="+mn-ea"/>
                <a:cs typeface="+mn-cs"/>
              </a:rPr>
              <a:t>Graves de recyclage</a:t>
            </a:r>
          </a:p>
          <a:p>
            <a:pPr marL="742950" lvl="2" indent="-342900">
              <a:buSzPct val="70000"/>
              <a:buFontTx/>
              <a:buBlip>
                <a:blip r:embed="rId3"/>
              </a:buBlip>
            </a:pPr>
            <a:r>
              <a:rPr lang="fr-CH" sz="2200" kern="0" dirty="0" smtClean="0">
                <a:ea typeface="+mn-ea"/>
                <a:cs typeface="+mn-cs"/>
              </a:rPr>
              <a:t>Bétons de recyclage</a:t>
            </a:r>
          </a:p>
          <a:p>
            <a:pPr marL="342900" lvl="1" indent="-342900">
              <a:buSzPct val="70000"/>
              <a:buFontTx/>
              <a:buBlip>
                <a:blip r:embed="rId3"/>
              </a:buBlip>
            </a:pPr>
            <a:r>
              <a:rPr lang="fr-CH" sz="2400" kern="0" dirty="0" smtClean="0">
                <a:solidFill>
                  <a:schemeClr val="tx1"/>
                </a:solidFill>
                <a:ea typeface="+mn-ea"/>
                <a:cs typeface="+mn-cs"/>
              </a:rPr>
              <a:t>Un document récapitulatif des définitions et normes</a:t>
            </a:r>
          </a:p>
          <a:p>
            <a:pPr marL="342900" lvl="1" indent="-342900">
              <a:buSzPct val="70000"/>
              <a:buFontTx/>
              <a:buBlip>
                <a:blip r:embed="rId3"/>
              </a:buBlip>
            </a:pPr>
            <a:r>
              <a:rPr lang="fr-CH" sz="2400" kern="0" dirty="0" smtClean="0">
                <a:solidFill>
                  <a:schemeClr val="tx1"/>
                </a:solidFill>
              </a:rPr>
              <a:t>Un catalogue des éléments de construction pour les travaux </a:t>
            </a:r>
            <a:endParaRPr lang="fr-CH" sz="2400" kern="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/>
            <a:endParaRPr lang="fr-CH" kern="0" dirty="0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132120" y="498466"/>
            <a:ext cx="84359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9pPr>
          </a:lstStyle>
          <a:p>
            <a:pPr marL="358775" lvl="3">
              <a:buSzPct val="70000"/>
              <a:tabLst>
                <a:tab pos="358775" algn="l"/>
              </a:tabLst>
            </a:pPr>
            <a:r>
              <a:rPr lang="fr-CH" altLang="fr-FR" kern="0" dirty="0" smtClean="0">
                <a:solidFill>
                  <a:srgbClr val="FF0000"/>
                </a:solidFill>
              </a:rPr>
              <a:t>Guide </a:t>
            </a:r>
            <a:r>
              <a:rPr lang="fr-CH" altLang="fr-FR" kern="0" dirty="0" smtClean="0">
                <a:latin typeface="+mj-lt"/>
                <a:ea typeface="+mj-ea"/>
                <a:cs typeface="+mj-cs"/>
              </a:rPr>
              <a:t>technique</a:t>
            </a:r>
            <a:r>
              <a:rPr lang="fr-CH" altLang="fr-FR" kern="0" dirty="0" smtClean="0">
                <a:solidFill>
                  <a:srgbClr val="FF0000"/>
                </a:solidFill>
              </a:rPr>
              <a:t> d’application pour l’utilisation de matériaux minéraux de recyclage (28.01.2016)</a:t>
            </a:r>
            <a:endParaRPr lang="fr-CH" altLang="fr-FR" kern="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419887"/>
              </p:ext>
            </p:extLst>
          </p:nvPr>
        </p:nvGraphicFramePr>
        <p:xfrm>
          <a:off x="4284662" y="0"/>
          <a:ext cx="4864100" cy="6879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5" imgW="8019977" imgH="11344050" progId="AcroExch.Document.DC">
                  <p:embed/>
                </p:oleObj>
              </mc:Choice>
              <mc:Fallback>
                <p:oleObj name="Acrobat Document" r:id="rId5" imgW="8019977" imgH="11344050" progId="AcroExch.Document.DC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4662" y="0"/>
                        <a:ext cx="4864100" cy="6879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1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646" y="498466"/>
            <a:ext cx="8435975" cy="519113"/>
          </a:xfrm>
        </p:spPr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Nous vous invitons fortement</a:t>
            </a:r>
          </a:p>
          <a:p>
            <a:pPr lvl="1"/>
            <a:r>
              <a:rPr lang="fr-CH" dirty="0" smtClean="0"/>
              <a:t>A parcourir ce guide technique</a:t>
            </a:r>
          </a:p>
          <a:p>
            <a:pPr lvl="1"/>
            <a:r>
              <a:rPr lang="fr-CH" dirty="0" smtClean="0"/>
              <a:t>À demander à vos bureaux mandataires / entreprises des variantes avec des matériaux recyclés</a:t>
            </a:r>
          </a:p>
          <a:p>
            <a:pPr lvl="1"/>
            <a:endParaRPr lang="fr-CH" dirty="0" smtClean="0"/>
          </a:p>
          <a:p>
            <a:r>
              <a:rPr lang="fr-CH" dirty="0" smtClean="0"/>
              <a:t>A cet effet, votre président M. </a:t>
            </a:r>
            <a:r>
              <a:rPr lang="fr-CH" dirty="0" err="1" smtClean="0"/>
              <a:t>Ménétrey</a:t>
            </a:r>
            <a:r>
              <a:rPr lang="fr-CH" dirty="0" smtClean="0"/>
              <a:t> est maintenant membre de la Commission de suivi des recyclés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la mobilité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F3A9-7DD0-4816-81EA-29B20E883799}" type="slidenum">
              <a:rPr lang="fr-CH" altLang="fr-FR" smtClean="0"/>
              <a:pPr/>
              <a:t>11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2547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H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CH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</a:t>
            </a:r>
            <a:r>
              <a:rPr lang="fr-CH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VOTRE ATTENTION</a:t>
            </a:r>
          </a:p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la mobilité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F3A9-7DD0-4816-81EA-29B20E883799}" type="slidenum">
              <a:rPr lang="fr-CH" altLang="fr-FR" smtClean="0"/>
              <a:pPr/>
              <a:t>12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1697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81" y="639697"/>
            <a:ext cx="8435975" cy="519113"/>
          </a:xfrm>
        </p:spPr>
        <p:txBody>
          <a:bodyPr/>
          <a:lstStyle/>
          <a:p>
            <a:r>
              <a:rPr lang="fr-CH" dirty="0" smtClean="0"/>
              <a:t>Contexte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la mobilité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F3A9-7DD0-4816-81EA-29B20E883799}" type="slidenum">
              <a:rPr lang="fr-CH" altLang="fr-FR" smtClean="0"/>
              <a:pPr/>
              <a:t>2</a:t>
            </a:fld>
            <a:endParaRPr lang="fr-CH" altLang="fr-FR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446881" y="1223207"/>
            <a:ext cx="8424862" cy="93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E1282B"/>
                </a:solidFill>
                <a:latin typeface="+mn-lt"/>
              </a:defRPr>
            </a:lvl2pPr>
            <a:lvl3pPr marL="1143000" indent="-2206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CH" u="sng" kern="0" dirty="0" smtClean="0"/>
              <a:t>Economie linéaire </a:t>
            </a:r>
            <a:r>
              <a:rPr lang="fr-CH" kern="0" dirty="0" smtClean="0"/>
              <a:t>: extraction et transformation des matières premières qui sont vendues, consommées et jetées</a:t>
            </a:r>
          </a:p>
          <a:p>
            <a:pPr marL="0" indent="0">
              <a:buNone/>
            </a:pPr>
            <a:endParaRPr lang="fr-CH" u="sng" kern="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21361"/>
          <a:stretch/>
        </p:blipFill>
        <p:spPr>
          <a:xfrm>
            <a:off x="510616" y="2016798"/>
            <a:ext cx="4680520" cy="469134"/>
          </a:xfrm>
          <a:prstGeom prst="rect">
            <a:avLst/>
          </a:prstGeom>
        </p:spPr>
      </p:pic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435874" y="3356992"/>
            <a:ext cx="4743822" cy="2430450"/>
          </a:xfrm>
        </p:spPr>
        <p:txBody>
          <a:bodyPr/>
          <a:lstStyle/>
          <a:p>
            <a:pPr marL="0" indent="0">
              <a:buNone/>
            </a:pPr>
            <a:r>
              <a:rPr lang="fr-CH" u="sng" dirty="0"/>
              <a:t>Economie circulaire </a:t>
            </a:r>
            <a:r>
              <a:rPr lang="fr-CH" dirty="0"/>
              <a:t>: extraction et transformation des matériaux premières sur une durée aussi longue que possible en réintégrant les matériaux et les produits dans le circuit</a:t>
            </a:r>
          </a:p>
          <a:p>
            <a:endParaRPr lang="fr-CH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209" y="2852936"/>
            <a:ext cx="3900047" cy="33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la mobilité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F3A9-7DD0-4816-81EA-29B20E883799}" type="slidenum">
              <a:rPr lang="fr-CH" altLang="fr-FR" smtClean="0"/>
              <a:pPr/>
              <a:t>3</a:t>
            </a:fld>
            <a:endParaRPr lang="fr-CH" alt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76250" y="1285552"/>
            <a:ext cx="4836900" cy="170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E1282B"/>
                </a:solidFill>
                <a:latin typeface="+mn-lt"/>
              </a:defRPr>
            </a:lvl2pPr>
            <a:lvl3pPr marL="1143000" indent="-2206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CH" kern="0" dirty="0" smtClean="0"/>
              <a:t>Mise en application de ce principe</a:t>
            </a:r>
          </a:p>
          <a:p>
            <a:r>
              <a:rPr lang="fr-CH" kern="0" dirty="0" smtClean="0"/>
              <a:t>Hier : réutilisation de pierres de construction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46881" y="639697"/>
            <a:ext cx="843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9pPr>
          </a:lstStyle>
          <a:p>
            <a:r>
              <a:rPr lang="fr-CH" kern="0" dirty="0" smtClean="0"/>
              <a:t>Contexte</a:t>
            </a:r>
            <a:endParaRPr lang="fr-CH" kern="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17" y="1285552"/>
            <a:ext cx="3035782" cy="278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37895"/>
            <a:ext cx="7041732" cy="153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71406"/>
            <a:ext cx="3158728" cy="2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667008" y="589525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schemeClr val="bg1">
                    <a:lumMod val="65000"/>
                  </a:schemeClr>
                </a:solidFill>
              </a:rPr>
              <a:t>Source:</a:t>
            </a:r>
            <a:r>
              <a:rPr lang="fr-CH" dirty="0" smtClean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19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446880" y="1340768"/>
            <a:ext cx="7941544" cy="170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E1282B"/>
                </a:solidFill>
                <a:latin typeface="+mn-lt"/>
              </a:defRPr>
            </a:lvl2pPr>
            <a:lvl3pPr marL="1143000" indent="-2206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CH" kern="0" dirty="0" smtClean="0"/>
              <a:t>Mise en application de ce principe</a:t>
            </a:r>
          </a:p>
          <a:p>
            <a:r>
              <a:rPr lang="fr-CH" kern="0" dirty="0" smtClean="0"/>
              <a:t>Aujourd’hui : </a:t>
            </a:r>
            <a:r>
              <a:rPr lang="fr-CH" kern="0" dirty="0"/>
              <a:t>utilisation de matériaux minéraux de recyclages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446881" y="639697"/>
            <a:ext cx="843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9pPr>
          </a:lstStyle>
          <a:p>
            <a:r>
              <a:rPr lang="fr-CH" kern="0" dirty="0" smtClean="0"/>
              <a:t>Contexte</a:t>
            </a:r>
            <a:endParaRPr lang="fr-CH" kern="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446880" y="2636912"/>
            <a:ext cx="8424862" cy="2735510"/>
          </a:xfrm>
        </p:spPr>
        <p:txBody>
          <a:bodyPr/>
          <a:lstStyle/>
          <a:p>
            <a:pPr marL="358775" indent="0">
              <a:buNone/>
            </a:pPr>
            <a:r>
              <a:rPr lang="fr-CH" dirty="0" smtClean="0"/>
              <a:t>En triant et recyclant les matériaux minéraux de démolition</a:t>
            </a:r>
          </a:p>
          <a:p>
            <a:pPr lvl="1"/>
            <a:r>
              <a:rPr lang="fr-CH" dirty="0" smtClean="0"/>
              <a:t>Économie de ressources naturelles</a:t>
            </a:r>
          </a:p>
          <a:p>
            <a:pPr lvl="1"/>
            <a:r>
              <a:rPr lang="fr-CH" dirty="0" smtClean="0"/>
              <a:t>Economie de volumes (et taxes) de décharge</a:t>
            </a:r>
          </a:p>
          <a:p>
            <a:pPr lvl="1"/>
            <a:r>
              <a:rPr lang="fr-CH" dirty="0" smtClean="0"/>
              <a:t>Réintroduction d’un % de l’ouvrage déconstruit dans le cycle des matériaux</a:t>
            </a:r>
          </a:p>
          <a:p>
            <a:pPr lvl="1"/>
            <a:r>
              <a:rPr lang="fr-CH" dirty="0" smtClean="0"/>
              <a:t>C’est notre contribution à l’économie circulaire!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397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81" y="639697"/>
            <a:ext cx="8435975" cy="519113"/>
          </a:xfrm>
        </p:spPr>
        <p:txBody>
          <a:bodyPr/>
          <a:lstStyle/>
          <a:p>
            <a:r>
              <a:rPr lang="fr-CH" dirty="0" smtClean="0"/>
              <a:t>Bases légales et impulsions politiques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858" y="1412776"/>
            <a:ext cx="8424862" cy="4824536"/>
          </a:xfrm>
        </p:spPr>
        <p:txBody>
          <a:bodyPr/>
          <a:lstStyle/>
          <a:p>
            <a:pPr>
              <a:tabLst>
                <a:tab pos="900113" algn="l"/>
              </a:tabLst>
            </a:pPr>
            <a:r>
              <a:rPr lang="fr-CH" altLang="fr-FR" dirty="0" smtClean="0"/>
              <a:t>Niveau fédéral :</a:t>
            </a:r>
            <a:endParaRPr lang="fr-CH" altLang="fr-FR" dirty="0"/>
          </a:p>
          <a:p>
            <a:pPr lvl="1">
              <a:tabLst>
                <a:tab pos="900113" algn="l"/>
              </a:tabLst>
            </a:pPr>
            <a:r>
              <a:rPr lang="fr-FR" dirty="0">
                <a:solidFill>
                  <a:schemeClr val="tx1"/>
                </a:solidFill>
              </a:rPr>
              <a:t>O</a:t>
            </a:r>
            <a:r>
              <a:rPr lang="fr-FR" dirty="0" smtClean="0">
                <a:solidFill>
                  <a:schemeClr val="tx1"/>
                </a:solidFill>
              </a:rPr>
              <a:t>rdonnance </a:t>
            </a:r>
            <a:r>
              <a:rPr lang="fr-FR" dirty="0">
                <a:solidFill>
                  <a:schemeClr val="tx1"/>
                </a:solidFill>
              </a:rPr>
              <a:t>sur la </a:t>
            </a:r>
            <a:r>
              <a:rPr lang="fr-FR" dirty="0">
                <a:solidFill>
                  <a:srgbClr val="FF0000"/>
                </a:solidFill>
              </a:rPr>
              <a:t>limitation</a:t>
            </a:r>
            <a:r>
              <a:rPr lang="fr-FR" dirty="0">
                <a:solidFill>
                  <a:schemeClr val="tx1"/>
                </a:solidFill>
              </a:rPr>
              <a:t> et l'élimination des </a:t>
            </a:r>
            <a:r>
              <a:rPr lang="fr-FR" dirty="0" smtClean="0">
                <a:solidFill>
                  <a:schemeClr val="tx1"/>
                </a:solidFill>
              </a:rPr>
              <a:t>déchets </a:t>
            </a:r>
            <a:r>
              <a:rPr lang="fr-FR" dirty="0" smtClean="0"/>
              <a:t>(OLED) </a:t>
            </a:r>
            <a:r>
              <a:rPr lang="fr-FR" dirty="0" smtClean="0">
                <a:solidFill>
                  <a:schemeClr val="tx1"/>
                </a:solidFill>
              </a:rPr>
              <a:t>en vigueur depuis le 01.01.2016 </a:t>
            </a:r>
            <a:endParaRPr lang="fr-CH" altLang="fr-FR" dirty="0">
              <a:solidFill>
                <a:schemeClr val="tx1"/>
              </a:solidFill>
            </a:endParaRPr>
          </a:p>
          <a:p>
            <a:pPr lvl="1">
              <a:tabLst>
                <a:tab pos="900113" algn="l"/>
              </a:tabLst>
            </a:pPr>
            <a:r>
              <a:rPr lang="fr-CH" altLang="fr-FR" dirty="0" smtClean="0">
                <a:solidFill>
                  <a:schemeClr val="tx1"/>
                </a:solidFill>
              </a:rPr>
              <a:t>Remplacement de l’Ordonnance sur le traitement des déchets (OTD, 10.12.1990)</a:t>
            </a:r>
          </a:p>
          <a:p>
            <a:pPr marL="342900" lvl="1" indent="-342900">
              <a:buSzPct val="70000"/>
              <a:buBlip>
                <a:blip r:embed="rId3"/>
              </a:buBlip>
              <a:tabLst>
                <a:tab pos="900113" algn="l"/>
              </a:tabLst>
            </a:pPr>
            <a:r>
              <a:rPr lang="fr-CH" altLang="fr-FR" sz="2400" dirty="0" smtClean="0">
                <a:solidFill>
                  <a:schemeClr val="tx1"/>
                </a:solidFill>
                <a:ea typeface="+mn-ea"/>
                <a:cs typeface="+mn-cs"/>
              </a:rPr>
              <a:t>En Valais :</a:t>
            </a:r>
          </a:p>
          <a:p>
            <a:pPr marL="742950" lvl="2" indent="-342900">
              <a:buSzPct val="70000"/>
              <a:buBlip>
                <a:blip r:embed="rId3"/>
              </a:buBlip>
              <a:tabLst>
                <a:tab pos="900113" algn="l"/>
              </a:tabLst>
            </a:pPr>
            <a:r>
              <a:rPr lang="fr-CH" altLang="fr-FR" sz="2200" dirty="0" smtClean="0">
                <a:ea typeface="+mn-ea"/>
                <a:cs typeface="+mn-cs"/>
              </a:rPr>
              <a:t>Dès 2013 : p</a:t>
            </a:r>
            <a:r>
              <a:rPr lang="fr-CH" altLang="fr-FR" sz="2200" dirty="0" smtClean="0">
                <a:solidFill>
                  <a:schemeClr val="tx1"/>
                </a:solidFill>
                <a:ea typeface="+mn-ea"/>
                <a:cs typeface="+mn-cs"/>
              </a:rPr>
              <a:t>lusieurs interventions au GC et DCE</a:t>
            </a:r>
          </a:p>
          <a:p>
            <a:pPr marL="742950" lvl="2" indent="-342900">
              <a:buSzPct val="70000"/>
              <a:buBlip>
                <a:blip r:embed="rId3"/>
              </a:buBlip>
              <a:tabLst>
                <a:tab pos="900113" algn="l"/>
              </a:tabLst>
            </a:pPr>
            <a:r>
              <a:rPr lang="fr-CH" altLang="fr-FR" sz="2200" dirty="0" smtClean="0">
                <a:ea typeface="+mn-ea"/>
                <a:cs typeface="+mn-cs"/>
              </a:rPr>
              <a:t>Création en 2013 : </a:t>
            </a:r>
            <a:endParaRPr lang="fr-CH" altLang="fr-FR" sz="2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1200150" lvl="3" indent="-342900">
              <a:buSzPct val="70000"/>
              <a:buBlip>
                <a:blip r:embed="rId3"/>
              </a:buBlip>
              <a:tabLst>
                <a:tab pos="900113" algn="l"/>
              </a:tabLst>
            </a:pPr>
            <a:r>
              <a:rPr lang="fr-CH" altLang="fr-FR" sz="2000" dirty="0" smtClean="0">
                <a:solidFill>
                  <a:schemeClr val="tx1"/>
                </a:solidFill>
                <a:ea typeface="+mn-ea"/>
                <a:cs typeface="+mn-cs"/>
              </a:rPr>
              <a:t>Sous-commission Ressources minérales nommée par le CE</a:t>
            </a:r>
          </a:p>
          <a:p>
            <a:pPr marL="1200150" lvl="3" indent="-342900">
              <a:buSzPct val="70000"/>
              <a:buBlip>
                <a:blip r:embed="rId3"/>
              </a:buBlip>
              <a:tabLst>
                <a:tab pos="900113" algn="l"/>
              </a:tabLst>
            </a:pPr>
            <a:r>
              <a:rPr lang="fr-CH" altLang="fr-FR" sz="2000" dirty="0" smtClean="0">
                <a:ea typeface="+mn-ea"/>
                <a:cs typeface="+mn-cs"/>
              </a:rPr>
              <a:t>Commission de suivi des recyclés</a:t>
            </a:r>
          </a:p>
          <a:p>
            <a:pPr marL="717550" lvl="3" indent="-358775">
              <a:buSzPct val="70000"/>
              <a:buBlip>
                <a:blip r:embed="rId3"/>
              </a:buBlip>
              <a:tabLst>
                <a:tab pos="358775" algn="l"/>
              </a:tabLst>
            </a:pPr>
            <a:r>
              <a:rPr lang="fr-CH" altLang="fr-FR" sz="2200" dirty="0">
                <a:ea typeface="+mn-ea"/>
                <a:cs typeface="+mn-cs"/>
              </a:rPr>
              <a:t>Parution</a:t>
            </a:r>
            <a:r>
              <a:rPr lang="fr-CH" altLang="fr-FR" sz="2000" dirty="0" smtClean="0"/>
              <a:t> </a:t>
            </a:r>
            <a:r>
              <a:rPr lang="fr-CH" altLang="fr-FR" sz="2000" dirty="0"/>
              <a:t>en 2016 du </a:t>
            </a:r>
            <a:r>
              <a:rPr lang="fr-CH" altLang="fr-FR" sz="2000" dirty="0">
                <a:solidFill>
                  <a:srgbClr val="FF0000"/>
                </a:solidFill>
              </a:rPr>
              <a:t>Guide </a:t>
            </a:r>
            <a:r>
              <a:rPr lang="fr-CH" altLang="fr-FR" sz="2000" dirty="0" smtClean="0">
                <a:solidFill>
                  <a:srgbClr val="FF0000"/>
                </a:solidFill>
              </a:rPr>
              <a:t>technique d’application pour l’utilisation de matériaux minéraux de recyclage</a:t>
            </a:r>
            <a:endParaRPr lang="fr-CH" altLang="fr-FR" sz="2000" dirty="0">
              <a:solidFill>
                <a:srgbClr val="FF0000"/>
              </a:solidFill>
            </a:endParaRPr>
          </a:p>
          <a:p>
            <a:pPr marL="1200150" lvl="3" indent="-342900">
              <a:buSzPct val="70000"/>
              <a:buBlip>
                <a:blip r:embed="rId3"/>
              </a:buBlip>
              <a:tabLst>
                <a:tab pos="900113" algn="l"/>
              </a:tabLst>
            </a:pPr>
            <a:endParaRPr lang="fr-CH" altLang="fr-FR" sz="2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indent="0">
              <a:buNone/>
              <a:tabLst>
                <a:tab pos="900113" algn="l"/>
              </a:tabLst>
            </a:pPr>
            <a:endParaRPr lang="fr-CH" altLang="fr-FR" dirty="0"/>
          </a:p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la mobilité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F3A9-7DD0-4816-81EA-29B20E883799}" type="slidenum">
              <a:rPr lang="fr-CH" altLang="fr-FR" smtClean="0"/>
              <a:pPr/>
              <a:t>5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795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120" y="498466"/>
            <a:ext cx="8435975" cy="954107"/>
          </a:xfrm>
        </p:spPr>
        <p:txBody>
          <a:bodyPr/>
          <a:lstStyle/>
          <a:p>
            <a:pPr marL="358775" lvl="3">
              <a:buSzPct val="70000"/>
              <a:tabLst>
                <a:tab pos="358775" algn="l"/>
              </a:tabLst>
            </a:pPr>
            <a:r>
              <a:rPr lang="fr-CH" altLang="fr-FR" dirty="0" smtClean="0">
                <a:solidFill>
                  <a:srgbClr val="FF0000"/>
                </a:solidFill>
              </a:rPr>
              <a:t>Guide </a:t>
            </a:r>
            <a:r>
              <a:rPr lang="fr-CH" altLang="fr-FR" dirty="0">
                <a:latin typeface="+mj-lt"/>
                <a:ea typeface="+mj-ea"/>
                <a:cs typeface="+mj-cs"/>
              </a:rPr>
              <a:t>technique</a:t>
            </a:r>
            <a:r>
              <a:rPr lang="fr-CH" altLang="fr-FR" dirty="0">
                <a:solidFill>
                  <a:srgbClr val="FF0000"/>
                </a:solidFill>
              </a:rPr>
              <a:t> d’application pour l’utilisation de matériaux minéraux de </a:t>
            </a:r>
            <a:r>
              <a:rPr lang="fr-CH" altLang="fr-FR" dirty="0" smtClean="0">
                <a:solidFill>
                  <a:srgbClr val="FF0000"/>
                </a:solidFill>
              </a:rPr>
              <a:t>recyclage (28.01.2016)</a:t>
            </a:r>
            <a:endParaRPr lang="fr-CH" alt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141" y="1662346"/>
            <a:ext cx="8424862" cy="4358942"/>
          </a:xfrm>
        </p:spPr>
        <p:txBody>
          <a:bodyPr/>
          <a:lstStyle/>
          <a:p>
            <a:r>
              <a:rPr lang="fr-CH" dirty="0" smtClean="0"/>
              <a:t>Partenaires</a:t>
            </a:r>
          </a:p>
          <a:p>
            <a:pPr lvl="1"/>
            <a:r>
              <a:rPr lang="fr-CH" dirty="0" smtClean="0"/>
              <a:t>AVE</a:t>
            </a:r>
          </a:p>
          <a:p>
            <a:pPr lvl="1"/>
            <a:r>
              <a:rPr lang="fr-CH" dirty="0" smtClean="0"/>
              <a:t>AVGB</a:t>
            </a:r>
          </a:p>
          <a:p>
            <a:pPr lvl="1"/>
            <a:r>
              <a:rPr lang="fr-CH" dirty="0" smtClean="0"/>
              <a:t>DMTE SDM et SCRN</a:t>
            </a:r>
            <a:endParaRPr lang="fr-CH" dirty="0"/>
          </a:p>
          <a:p>
            <a:pPr marL="342900" lvl="1" indent="-342900">
              <a:buSzPct val="70000"/>
              <a:buBlip>
                <a:blip r:embed="rId2"/>
              </a:buBlip>
            </a:pPr>
            <a:r>
              <a:rPr lang="fr-CH" sz="2400" dirty="0" smtClean="0">
                <a:solidFill>
                  <a:schemeClr val="tx1"/>
                </a:solidFill>
                <a:ea typeface="+mn-ea"/>
                <a:cs typeface="+mn-cs"/>
              </a:rPr>
              <a:t>Plusieurs séance de sensibilisation et de formation ont suivi en 2016 et 2017</a:t>
            </a:r>
          </a:p>
          <a:p>
            <a:pPr marL="342900" lvl="1" indent="-342900">
              <a:buSzPct val="70000"/>
              <a:buBlip>
                <a:blip r:embed="rId2"/>
              </a:buBlip>
            </a:pPr>
            <a:r>
              <a:rPr lang="fr-CH" sz="2400" dirty="0" smtClean="0">
                <a:solidFill>
                  <a:schemeClr val="tx1"/>
                </a:solidFill>
                <a:ea typeface="+mn-ea"/>
                <a:cs typeface="+mn-cs"/>
              </a:rPr>
              <a:t>Le guide et les cours peuvent être téléchargés sur </a:t>
            </a:r>
            <a:r>
              <a:rPr lang="fr-CH" sz="2400" dirty="0" smtClean="0">
                <a:solidFill>
                  <a:schemeClr val="tx1"/>
                </a:solidFill>
                <a:ea typeface="+mn-ea"/>
                <a:cs typeface="+mn-cs"/>
                <a:hlinkClick r:id="rId3"/>
              </a:rPr>
              <a:t>www.ave-wbv.ch</a:t>
            </a:r>
            <a:r>
              <a:rPr lang="fr-CH" sz="2400" dirty="0" smtClean="0">
                <a:solidFill>
                  <a:schemeClr val="tx1"/>
                </a:solidFill>
                <a:ea typeface="+mn-ea"/>
                <a:cs typeface="+mn-cs"/>
              </a:rPr>
              <a:t>, onglet Technique / Documentation technique, ou sur </a:t>
            </a:r>
            <a:r>
              <a:rPr lang="fr-CH" sz="2400" dirty="0" smtClean="0">
                <a:solidFill>
                  <a:schemeClr val="tx1"/>
                </a:solidFill>
                <a:ea typeface="+mn-ea"/>
                <a:cs typeface="+mn-cs"/>
                <a:hlinkClick r:id="rId4"/>
              </a:rPr>
              <a:t>www.vs.ch/web/sdm/documentation</a:t>
            </a:r>
            <a:r>
              <a:rPr lang="fr-CH" sz="240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endParaRPr lang="fr-CH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la mobilité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F3A9-7DD0-4816-81EA-29B20E883799}" type="slidenum">
              <a:rPr lang="fr-CH" altLang="fr-FR" smtClean="0"/>
              <a:pPr/>
              <a:t>6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0281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250" y="1635969"/>
            <a:ext cx="8424862" cy="4175670"/>
          </a:xfrm>
        </p:spPr>
        <p:txBody>
          <a:bodyPr/>
          <a:lstStyle/>
          <a:p>
            <a:r>
              <a:rPr lang="fr-CH" dirty="0" smtClean="0"/>
              <a:t>Contenu</a:t>
            </a:r>
          </a:p>
          <a:p>
            <a:pPr lvl="1"/>
            <a:r>
              <a:rPr lang="fr-CH" dirty="0" smtClean="0"/>
              <a:t>les conditions-cadre </a:t>
            </a:r>
            <a:r>
              <a:rPr lang="fr-CH" dirty="0" smtClean="0"/>
              <a:t>à respecter pour la valorisation des déchets de chantier minéraux </a:t>
            </a:r>
            <a:r>
              <a:rPr lang="fr-CH" dirty="0" smtClean="0"/>
              <a:t>de recyclage, </a:t>
            </a:r>
            <a:r>
              <a:rPr lang="fr-CH" dirty="0" smtClean="0"/>
              <a:t>obtenir des </a:t>
            </a:r>
            <a:r>
              <a:rPr lang="fr-CH" dirty="0" smtClean="0"/>
              <a:t>matériaux recyclés de haute qualité, </a:t>
            </a:r>
            <a:r>
              <a:rPr lang="fr-CH" dirty="0" smtClean="0"/>
              <a:t>y </a:t>
            </a:r>
            <a:r>
              <a:rPr lang="fr-CH" dirty="0" smtClean="0"/>
              <a:t>compris pour les chantiers routiers</a:t>
            </a:r>
          </a:p>
          <a:p>
            <a:pPr marL="342900" lvl="1" indent="-342900">
              <a:buSzPct val="70000"/>
              <a:buBlip>
                <a:blip r:embed="rId3"/>
              </a:buBlip>
            </a:pPr>
            <a:r>
              <a:rPr lang="fr-CH" sz="2400" dirty="0">
                <a:solidFill>
                  <a:schemeClr val="tx1"/>
                </a:solidFill>
                <a:ea typeface="+mn-ea"/>
                <a:cs typeface="+mn-cs"/>
              </a:rPr>
              <a:t>Base</a:t>
            </a:r>
          </a:p>
          <a:p>
            <a:pPr lvl="1"/>
            <a:r>
              <a:rPr lang="fr-CH" dirty="0" smtClean="0"/>
              <a:t>Directive 2006 de l’OFEV «Valorisation des déchets de chantier minéraux»</a:t>
            </a:r>
          </a:p>
          <a:p>
            <a:pPr lvl="2"/>
            <a:r>
              <a:rPr lang="fr-CH" dirty="0" smtClean="0"/>
              <a:t>Cette directive est actuellement en cours de révision, mais est pour l’instant encore en vigueur</a:t>
            </a:r>
          </a:p>
          <a:p>
            <a:pPr lvl="2"/>
            <a:r>
              <a:rPr lang="fr-CH" dirty="0" smtClean="0"/>
              <a:t>Prochaine parution d’une Aide à l’exécution de l’OFEV</a:t>
            </a:r>
          </a:p>
          <a:p>
            <a:pPr lvl="2"/>
            <a:r>
              <a:rPr lang="fr-CH" dirty="0" smtClean="0"/>
              <a:t>Plusieurs changements sont attendus</a:t>
            </a:r>
            <a:endParaRPr lang="fr-CH" dirty="0"/>
          </a:p>
          <a:p>
            <a:pPr lvl="1"/>
            <a:r>
              <a:rPr lang="fr-CH" dirty="0"/>
              <a:t>Le </a:t>
            </a:r>
            <a:r>
              <a:rPr lang="fr-CH" dirty="0" smtClean="0"/>
              <a:t>Guide </a:t>
            </a:r>
            <a:r>
              <a:rPr lang="fr-CH" dirty="0"/>
              <a:t>technique VS sera mis à jour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la mobilité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F3A9-7DD0-4816-81EA-29B20E883799}" type="slidenum">
              <a:rPr lang="fr-CH" altLang="fr-FR" smtClean="0"/>
              <a:pPr/>
              <a:t>7</a:t>
            </a:fld>
            <a:endParaRPr lang="fr-CH" alt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32120" y="498466"/>
            <a:ext cx="84359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9pPr>
          </a:lstStyle>
          <a:p>
            <a:pPr marL="358775" lvl="3">
              <a:buSzPct val="70000"/>
              <a:tabLst>
                <a:tab pos="358775" algn="l"/>
              </a:tabLst>
            </a:pPr>
            <a:r>
              <a:rPr lang="fr-CH" altLang="fr-FR" kern="0" dirty="0" smtClean="0">
                <a:solidFill>
                  <a:srgbClr val="FF0000"/>
                </a:solidFill>
              </a:rPr>
              <a:t>Guide </a:t>
            </a:r>
            <a:r>
              <a:rPr lang="fr-CH" altLang="fr-FR" kern="0" dirty="0" smtClean="0">
                <a:latin typeface="+mj-lt"/>
                <a:ea typeface="+mj-ea"/>
                <a:cs typeface="+mj-cs"/>
              </a:rPr>
              <a:t>technique</a:t>
            </a:r>
            <a:r>
              <a:rPr lang="fr-CH" altLang="fr-FR" kern="0" dirty="0" smtClean="0">
                <a:solidFill>
                  <a:srgbClr val="FF0000"/>
                </a:solidFill>
              </a:rPr>
              <a:t> d’application pour l’utilisation de matériaux minéraux de recyclage (28.01.2016)</a:t>
            </a:r>
            <a:endParaRPr lang="fr-CH" altLang="fr-FR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605" y="1601788"/>
            <a:ext cx="8424862" cy="4059460"/>
          </a:xfrm>
        </p:spPr>
        <p:txBody>
          <a:bodyPr/>
          <a:lstStyle/>
          <a:p>
            <a:r>
              <a:rPr lang="fr-CH" dirty="0" smtClean="0"/>
              <a:t>Destinataires</a:t>
            </a:r>
          </a:p>
          <a:p>
            <a:pPr lvl="1"/>
            <a:r>
              <a:rPr lang="fr-CH" dirty="0" smtClean="0"/>
              <a:t>Maitres d’ouvrages (</a:t>
            </a:r>
            <a:r>
              <a:rPr lang="fr-CH" dirty="0" err="1" smtClean="0"/>
              <a:t>y.c</a:t>
            </a:r>
            <a:r>
              <a:rPr lang="fr-CH" dirty="0" smtClean="0"/>
              <a:t>. communes)</a:t>
            </a:r>
          </a:p>
          <a:p>
            <a:pPr lvl="1"/>
            <a:r>
              <a:rPr lang="fr-CH" dirty="0" smtClean="0"/>
              <a:t>Ingénieurs</a:t>
            </a:r>
          </a:p>
          <a:p>
            <a:pPr lvl="1"/>
            <a:r>
              <a:rPr lang="fr-CH" dirty="0" smtClean="0"/>
              <a:t>Entrepreneurs</a:t>
            </a:r>
          </a:p>
          <a:p>
            <a:pPr lvl="1"/>
            <a:r>
              <a:rPr lang="fr-CH" dirty="0" smtClean="0"/>
              <a:t>Fournisseurs</a:t>
            </a:r>
            <a:endParaRPr lang="fr-CH" dirty="0"/>
          </a:p>
          <a:p>
            <a:pPr marL="342900" lvl="1" indent="-342900">
              <a:buSzPct val="70000"/>
              <a:buBlip>
                <a:blip r:embed="rId2"/>
              </a:buBlip>
            </a:pPr>
            <a:r>
              <a:rPr lang="fr-CH" sz="2400" dirty="0">
                <a:solidFill>
                  <a:schemeClr val="tx1"/>
                </a:solidFill>
                <a:ea typeface="+mn-ea"/>
                <a:cs typeface="+mn-cs"/>
              </a:rPr>
              <a:t>Le guide inclut </a:t>
            </a:r>
            <a:r>
              <a:rPr lang="fr-CH" sz="2400" dirty="0" smtClean="0">
                <a:solidFill>
                  <a:schemeClr val="tx1"/>
                </a:solidFill>
                <a:ea typeface="+mn-ea"/>
                <a:cs typeface="+mn-cs"/>
              </a:rPr>
              <a:t>notamment 3 </a:t>
            </a:r>
            <a:r>
              <a:rPr lang="fr-CH" sz="2400" dirty="0">
                <a:solidFill>
                  <a:schemeClr val="tx1"/>
                </a:solidFill>
                <a:ea typeface="+mn-ea"/>
                <a:cs typeface="+mn-cs"/>
              </a:rPr>
              <a:t>chapitres </a:t>
            </a:r>
            <a:r>
              <a:rPr lang="fr-CH" sz="2400" dirty="0" smtClean="0">
                <a:solidFill>
                  <a:schemeClr val="tx1"/>
                </a:solidFill>
                <a:ea typeface="+mn-ea"/>
                <a:cs typeface="+mn-cs"/>
              </a:rPr>
              <a:t>spécifiques :</a:t>
            </a:r>
          </a:p>
          <a:p>
            <a:pPr marL="742950" lvl="2" indent="-342900">
              <a:buSzPct val="70000"/>
              <a:buBlip>
                <a:blip r:embed="rId2"/>
              </a:buBlip>
            </a:pPr>
            <a:r>
              <a:rPr lang="fr-CH" sz="2200" dirty="0" smtClean="0">
                <a:ea typeface="+mn-ea"/>
                <a:cs typeface="+mn-cs"/>
              </a:rPr>
              <a:t>Enrobés de recyclage</a:t>
            </a:r>
          </a:p>
          <a:p>
            <a:pPr marL="742950" lvl="2" indent="-342900">
              <a:buSzPct val="70000"/>
              <a:buBlip>
                <a:blip r:embed="rId2"/>
              </a:buBlip>
            </a:pPr>
            <a:r>
              <a:rPr lang="fr-CH" sz="2200" dirty="0" smtClean="0">
                <a:solidFill>
                  <a:schemeClr val="tx1"/>
                </a:solidFill>
                <a:ea typeface="+mn-ea"/>
                <a:cs typeface="+mn-cs"/>
              </a:rPr>
              <a:t>Graves de recyclage</a:t>
            </a:r>
          </a:p>
          <a:p>
            <a:pPr marL="742950" lvl="2" indent="-342900">
              <a:buSzPct val="70000"/>
              <a:buBlip>
                <a:blip r:embed="rId2"/>
              </a:buBlip>
            </a:pPr>
            <a:r>
              <a:rPr lang="fr-CH" sz="2200" dirty="0" smtClean="0">
                <a:ea typeface="+mn-ea"/>
                <a:cs typeface="+mn-cs"/>
              </a:rPr>
              <a:t>Bétons de recyclage</a:t>
            </a:r>
            <a:endParaRPr lang="fr-CH" sz="22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/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la mobilité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F3A9-7DD0-4816-81EA-29B20E883799}" type="slidenum">
              <a:rPr lang="fr-CH" altLang="fr-FR" smtClean="0"/>
              <a:pPr/>
              <a:t>8</a:t>
            </a:fld>
            <a:endParaRPr lang="fr-CH" alt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32120" y="498466"/>
            <a:ext cx="84359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9pPr>
          </a:lstStyle>
          <a:p>
            <a:pPr marL="358775" lvl="3">
              <a:buSzPct val="70000"/>
              <a:tabLst>
                <a:tab pos="358775" algn="l"/>
              </a:tabLst>
            </a:pPr>
            <a:r>
              <a:rPr lang="fr-CH" altLang="fr-FR" kern="0" dirty="0" smtClean="0">
                <a:solidFill>
                  <a:srgbClr val="FF0000"/>
                </a:solidFill>
              </a:rPr>
              <a:t>Guide </a:t>
            </a:r>
            <a:r>
              <a:rPr lang="fr-CH" altLang="fr-FR" kern="0" dirty="0" smtClean="0">
                <a:latin typeface="+mj-lt"/>
                <a:ea typeface="+mj-ea"/>
                <a:cs typeface="+mj-cs"/>
              </a:rPr>
              <a:t>technique</a:t>
            </a:r>
            <a:r>
              <a:rPr lang="fr-CH" altLang="fr-FR" kern="0" dirty="0" smtClean="0">
                <a:solidFill>
                  <a:srgbClr val="FF0000"/>
                </a:solidFill>
              </a:rPr>
              <a:t> d’application pour l’utilisation de matériaux minéraux de recyclage (28.01.2016)</a:t>
            </a:r>
            <a:endParaRPr lang="fr-CH" altLang="fr-FR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969" y="1602984"/>
            <a:ext cx="8424862" cy="4607718"/>
          </a:xfrm>
        </p:spPr>
        <p:txBody>
          <a:bodyPr/>
          <a:lstStyle/>
          <a:p>
            <a:r>
              <a:rPr lang="fr-CH" dirty="0" smtClean="0"/>
              <a:t>Destinataires</a:t>
            </a:r>
          </a:p>
          <a:p>
            <a:pPr lvl="1"/>
            <a:r>
              <a:rPr lang="fr-CH" dirty="0" smtClean="0"/>
              <a:t>Maitres d’ouvrages (</a:t>
            </a:r>
            <a:r>
              <a:rPr lang="fr-CH" dirty="0" err="1" smtClean="0"/>
              <a:t>yc</a:t>
            </a:r>
            <a:r>
              <a:rPr lang="fr-CH" dirty="0" smtClean="0"/>
              <a:t> communes)</a:t>
            </a:r>
          </a:p>
          <a:p>
            <a:pPr lvl="1"/>
            <a:r>
              <a:rPr lang="fr-CH" dirty="0" smtClean="0"/>
              <a:t>Ingénieurs</a:t>
            </a:r>
          </a:p>
          <a:p>
            <a:pPr lvl="1"/>
            <a:r>
              <a:rPr lang="fr-CH" dirty="0" smtClean="0"/>
              <a:t>Entrepreneurs</a:t>
            </a:r>
          </a:p>
          <a:p>
            <a:pPr lvl="1"/>
            <a:r>
              <a:rPr lang="fr-CH" dirty="0" smtClean="0"/>
              <a:t>Fournisseurs</a:t>
            </a:r>
            <a:endParaRPr lang="fr-CH" dirty="0"/>
          </a:p>
          <a:p>
            <a:pPr marL="342900" lvl="1" indent="-342900">
              <a:buSzPct val="70000"/>
              <a:buBlip>
                <a:blip r:embed="rId3"/>
              </a:buBlip>
            </a:pPr>
            <a:r>
              <a:rPr lang="fr-CH" sz="2400" dirty="0">
                <a:solidFill>
                  <a:schemeClr val="tx1"/>
                </a:solidFill>
                <a:ea typeface="+mn-ea"/>
                <a:cs typeface="+mn-cs"/>
              </a:rPr>
              <a:t>Le guide inclut </a:t>
            </a:r>
            <a:r>
              <a:rPr lang="fr-CH" sz="2400" dirty="0" smtClean="0">
                <a:solidFill>
                  <a:schemeClr val="tx1"/>
                </a:solidFill>
                <a:ea typeface="+mn-ea"/>
                <a:cs typeface="+mn-cs"/>
              </a:rPr>
              <a:t>notamment 3 </a:t>
            </a:r>
            <a:r>
              <a:rPr lang="fr-CH" sz="2400" dirty="0">
                <a:solidFill>
                  <a:schemeClr val="tx1"/>
                </a:solidFill>
                <a:ea typeface="+mn-ea"/>
                <a:cs typeface="+mn-cs"/>
              </a:rPr>
              <a:t>chapitres </a:t>
            </a:r>
            <a:r>
              <a:rPr lang="fr-CH" sz="2400" dirty="0" smtClean="0">
                <a:solidFill>
                  <a:schemeClr val="tx1"/>
                </a:solidFill>
                <a:ea typeface="+mn-ea"/>
                <a:cs typeface="+mn-cs"/>
              </a:rPr>
              <a:t>spécifiques :</a:t>
            </a:r>
          </a:p>
          <a:p>
            <a:pPr marL="742950" lvl="2" indent="-342900">
              <a:buSzPct val="70000"/>
              <a:buBlip>
                <a:blip r:embed="rId3"/>
              </a:buBlip>
            </a:pPr>
            <a:r>
              <a:rPr lang="fr-CH" sz="2200" dirty="0" smtClean="0">
                <a:ea typeface="+mn-ea"/>
                <a:cs typeface="+mn-cs"/>
              </a:rPr>
              <a:t>Enrobés de recyclage</a:t>
            </a:r>
          </a:p>
          <a:p>
            <a:pPr marL="742950" lvl="2" indent="-342900">
              <a:buSzPct val="70000"/>
              <a:buBlip>
                <a:blip r:embed="rId3"/>
              </a:buBlip>
            </a:pPr>
            <a:r>
              <a:rPr lang="fr-CH" sz="2200" dirty="0" smtClean="0">
                <a:solidFill>
                  <a:schemeClr val="tx1"/>
                </a:solidFill>
                <a:ea typeface="+mn-ea"/>
                <a:cs typeface="+mn-cs"/>
              </a:rPr>
              <a:t>Graves de recyclage</a:t>
            </a:r>
          </a:p>
          <a:p>
            <a:pPr marL="742950" lvl="2" indent="-342900">
              <a:buSzPct val="70000"/>
              <a:buBlip>
                <a:blip r:embed="rId3"/>
              </a:buBlip>
            </a:pPr>
            <a:r>
              <a:rPr lang="fr-CH" sz="2200" dirty="0" smtClean="0">
                <a:ea typeface="+mn-ea"/>
                <a:cs typeface="+mn-cs"/>
              </a:rPr>
              <a:t>Bétons de recyclage</a:t>
            </a:r>
          </a:p>
          <a:p>
            <a:pPr marL="342900" lvl="1" indent="-342900">
              <a:buSzPct val="70000"/>
              <a:buBlip>
                <a:blip r:embed="rId3"/>
              </a:buBlip>
            </a:pPr>
            <a:r>
              <a:rPr lang="fr-CH" sz="2400" dirty="0">
                <a:solidFill>
                  <a:schemeClr val="tx1"/>
                </a:solidFill>
                <a:ea typeface="+mn-ea"/>
                <a:cs typeface="+mn-cs"/>
              </a:rPr>
              <a:t>Un document récapitulatif des définitions et normes</a:t>
            </a:r>
          </a:p>
          <a:p>
            <a:pPr lvl="1"/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Service de la mobilité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5F3A9-7DD0-4816-81EA-29B20E883799}" type="slidenum">
              <a:rPr lang="fr-CH" altLang="fr-FR" smtClean="0"/>
              <a:pPr/>
              <a:t>9</a:t>
            </a:fld>
            <a:endParaRPr lang="fr-CH" altLang="fr-FR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32120" y="498466"/>
            <a:ext cx="84359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1282B"/>
                </a:solidFill>
                <a:latin typeface="Arial" charset="0"/>
              </a:defRPr>
            </a:lvl9pPr>
          </a:lstStyle>
          <a:p>
            <a:pPr marL="358775" lvl="3">
              <a:buSzPct val="70000"/>
              <a:tabLst>
                <a:tab pos="358775" algn="l"/>
              </a:tabLst>
            </a:pPr>
            <a:r>
              <a:rPr lang="fr-CH" altLang="fr-FR" kern="0" dirty="0" smtClean="0">
                <a:solidFill>
                  <a:srgbClr val="FF0000"/>
                </a:solidFill>
              </a:rPr>
              <a:t>Guide </a:t>
            </a:r>
            <a:r>
              <a:rPr lang="fr-CH" altLang="fr-FR" kern="0" dirty="0" smtClean="0">
                <a:latin typeface="+mj-lt"/>
                <a:ea typeface="+mj-ea"/>
                <a:cs typeface="+mj-cs"/>
              </a:rPr>
              <a:t>technique</a:t>
            </a:r>
            <a:r>
              <a:rPr lang="fr-CH" altLang="fr-FR" kern="0" dirty="0" smtClean="0">
                <a:solidFill>
                  <a:srgbClr val="FF0000"/>
                </a:solidFill>
              </a:rPr>
              <a:t> d’application pour l’utilisation de matériaux minéraux de recyclage (28.01.2016)</a:t>
            </a:r>
            <a:endParaRPr lang="fr-CH" altLang="fr-FR" kern="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05412"/>
              </p:ext>
            </p:extLst>
          </p:nvPr>
        </p:nvGraphicFramePr>
        <p:xfrm>
          <a:off x="4291696" y="0"/>
          <a:ext cx="4865967" cy="688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4" imgW="5667119" imgH="8019810" progId="AcroExch.Document.DC">
                  <p:embed/>
                </p:oleObj>
              </mc:Choice>
              <mc:Fallback>
                <p:oleObj name="Acrobat Document" r:id="rId4" imgW="5667119" imgH="8019810" progId="AcroExch.Document.DC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1696" y="0"/>
                        <a:ext cx="4865967" cy="6885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2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E_VS">
  <a:themeElements>
    <a:clrScheme name="MODELE_V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V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V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PPT_Modele Presentation</Template>
  <TotalTime>0</TotalTime>
  <Words>669</Words>
  <Application>Microsoft Office PowerPoint</Application>
  <PresentationFormat>Affichage à l'écran (4:3)</PresentationFormat>
  <Paragraphs>115</Paragraphs>
  <Slides>12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MODELE_VS</vt:lpstr>
      <vt:lpstr>Acrobat Document</vt:lpstr>
      <vt:lpstr>Développement de l’économie circulaire pour le recyclage des enrobés bitumineux, des graves et des bétons</vt:lpstr>
      <vt:lpstr>Contexte</vt:lpstr>
      <vt:lpstr>Présentation PowerPoint</vt:lpstr>
      <vt:lpstr>Présentation PowerPoint</vt:lpstr>
      <vt:lpstr>Bases légales et impulsions politiques</vt:lpstr>
      <vt:lpstr>Guide technique d’application pour l’utilisation de matériaux minéraux de recyclage (28.01.2016)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</vt:vector>
  </TitlesOfParts>
  <Company>Etat du Valais - Staat 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METRAILLER</dc:creator>
  <cp:lastModifiedBy>Elisabeth CARRUPT</cp:lastModifiedBy>
  <cp:revision>70</cp:revision>
  <dcterms:created xsi:type="dcterms:W3CDTF">2020-09-10T14:34:23Z</dcterms:created>
  <dcterms:modified xsi:type="dcterms:W3CDTF">2021-09-14T08:33:18Z</dcterms:modified>
</cp:coreProperties>
</file>